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"/>
  </p:notesMasterIdLst>
  <p:sldIdLst>
    <p:sldId id="265" r:id="rId3"/>
    <p:sldId id="282" r:id="rId4"/>
    <p:sldId id="283" r:id="rId5"/>
    <p:sldId id="275" r:id="rId6"/>
    <p:sldId id="278" r:id="rId7"/>
    <p:sldId id="269" r:id="rId8"/>
    <p:sldId id="276" r:id="rId9"/>
    <p:sldId id="279" r:id="rId10"/>
    <p:sldId id="280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0DF"/>
    <a:srgbClr val="FF00FF"/>
    <a:srgbClr val="CD6600"/>
    <a:srgbClr val="1D1DFF"/>
    <a:srgbClr val="FF0000"/>
    <a:srgbClr val="D78533"/>
    <a:srgbClr val="0000FF"/>
    <a:srgbClr val="FF9191"/>
    <a:srgbClr val="FFC999"/>
    <a:srgbClr val="FFB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82" autoAdjust="0"/>
  </p:normalViewPr>
  <p:slideViewPr>
    <p:cSldViewPr snapToGrid="0" snapToObjects="1">
      <p:cViewPr varScale="1">
        <p:scale>
          <a:sx n="79" d="100"/>
          <a:sy n="79" d="100"/>
        </p:scale>
        <p:origin x="11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Plato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1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plant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74" r:id="rId14"/>
    <p:sldLayoutId id="2147483755" r:id="rId15"/>
    <p:sldLayoutId id="2147483756" r:id="rId16"/>
    <p:sldLayoutId id="2147483757" r:id="rId17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ber-owl.net/ontology/ENM" TargetMode="External"/><Relationship Id="rId2" Type="http://schemas.openxmlformats.org/officeDocument/2006/relationships/hyperlink" Target="http://bioportal.bioontology.org/ontologies/ENM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hyperlink" Target="http://protege.stanford.edu/" TargetMode="External"/><Relationship Id="rId4" Type="http://schemas.openxmlformats.org/officeDocument/2006/relationships/hyperlink" Target="http://www.ebi.ac.uk/ols/beta/ontologies/en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gpM_rnQBCr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0" y="1434610"/>
            <a:ext cx="9144000" cy="788382"/>
          </a:xfrm>
          <a:solidFill>
            <a:schemeClr val="bg1">
              <a:alpha val="47000"/>
            </a:schemeClr>
          </a:solidFill>
        </p:spPr>
        <p:txBody>
          <a:bodyPr/>
          <a:lstStyle/>
          <a:p>
            <a:pPr lvl="0" algn="ctr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4400" i="1" dirty="0">
                <a:latin typeface="+mn-lt"/>
                <a:ea typeface="Verdana"/>
                <a:cs typeface="Verdana"/>
                <a:sym typeface="Verdana"/>
              </a:rPr>
              <a:t>The eNanoMapper Ontology</a:t>
            </a:r>
          </a:p>
        </p:txBody>
      </p:sp>
      <p:sp>
        <p:nvSpPr>
          <p:cNvPr id="92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0" y="4746579"/>
            <a:ext cx="9144000" cy="804545"/>
          </a:xfrm>
          <a:solidFill>
            <a:srgbClr val="E6E6E6">
              <a:alpha val="37000"/>
            </a:srgbClr>
          </a:solidFill>
        </p:spPr>
        <p:txBody>
          <a:bodyPr/>
          <a:lstStyle/>
          <a:p>
            <a:pPr algn="ctr"/>
            <a:r>
              <a:rPr lang="en-US" dirty="0" smtClean="0">
                <a:latin typeface="+mn-lt"/>
                <a:cs typeface="HelveticaNeueLT Pro 35 Th" charset="0"/>
              </a:rPr>
              <a:t>Jiakang Chang</a:t>
            </a:r>
            <a:br>
              <a:rPr lang="en-US" dirty="0" smtClean="0">
                <a:latin typeface="+mn-lt"/>
                <a:cs typeface="HelveticaNeueLT Pro 35 Th" charset="0"/>
              </a:rPr>
            </a:br>
            <a:r>
              <a:rPr lang="en-US" dirty="0" smtClean="0">
                <a:latin typeface="+mn-lt"/>
                <a:cs typeface="HelveticaNeueLT Pro 35 Th" charset="0"/>
              </a:rPr>
              <a:t>jkchang@ebi.ac.uk</a:t>
            </a:r>
            <a:endParaRPr lang="en-US" dirty="0">
              <a:latin typeface="+mn-lt"/>
              <a:cs typeface="HelveticaNeueLT Pro 35 Th" charset="0"/>
            </a:endParaRPr>
          </a:p>
        </p:txBody>
      </p:sp>
      <p:pic>
        <p:nvPicPr>
          <p:cNvPr id="1026" name="Picture 2" descr="https://www.enanomapper.net/sites/default/files/eNanoMapp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000" y="6368085"/>
            <a:ext cx="1080000" cy="28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61" y="271219"/>
            <a:ext cx="8153400" cy="762000"/>
          </a:xfrm>
        </p:spPr>
        <p:txBody>
          <a:bodyPr/>
          <a:lstStyle/>
          <a:p>
            <a:pPr algn="ctr"/>
            <a:r>
              <a:rPr lang="en-GB" dirty="0"/>
              <a:t>What is an ontology?</a:t>
            </a:r>
            <a:endParaRPr lang="en-GB" dirty="0"/>
          </a:p>
        </p:txBody>
      </p:sp>
      <p:sp>
        <p:nvSpPr>
          <p:cNvPr id="4" name="Flowchart: Connector 3"/>
          <p:cNvSpPr/>
          <p:nvPr/>
        </p:nvSpPr>
        <p:spPr bwMode="auto">
          <a:xfrm>
            <a:off x="1269240" y="807228"/>
            <a:ext cx="2531908" cy="2399541"/>
          </a:xfrm>
          <a:prstGeom prst="flowChartConnector">
            <a:avLst/>
          </a:prstGeom>
          <a:solidFill>
            <a:schemeClr val="accent1">
              <a:alpha val="5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981200" eaLnBrk="0" hangingPunct="0"/>
            <a:r>
              <a:rPr lang="en-GB" sz="1600" dirty="0" smtClean="0"/>
              <a:t>    Philosophy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Flowchart: Connector 4"/>
          <p:cNvSpPr/>
          <p:nvPr/>
        </p:nvSpPr>
        <p:spPr bwMode="auto">
          <a:xfrm>
            <a:off x="2090243" y="2061298"/>
            <a:ext cx="2531908" cy="2399541"/>
          </a:xfrm>
          <a:prstGeom prst="flowChartConnector">
            <a:avLst/>
          </a:prstGeom>
          <a:solidFill>
            <a:srgbClr val="62D0DF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GB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Flowchart: Connector 5"/>
          <p:cNvSpPr/>
          <p:nvPr/>
        </p:nvSpPr>
        <p:spPr bwMode="auto">
          <a:xfrm>
            <a:off x="448237" y="2061299"/>
            <a:ext cx="2531908" cy="2399541"/>
          </a:xfrm>
          <a:prstGeom prst="flowChartConnector">
            <a:avLst/>
          </a:prstGeom>
          <a:solidFill>
            <a:srgbClr val="FFC000">
              <a:alpha val="5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89611" y="3206769"/>
            <a:ext cx="1855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Knowledge</a:t>
            </a:r>
          </a:p>
          <a:p>
            <a:r>
              <a:rPr lang="en-GB" sz="1600" dirty="0" smtClean="0"/>
              <a:t>Representation </a:t>
            </a:r>
          </a:p>
          <a:p>
            <a:r>
              <a:rPr lang="en-GB" sz="1600" dirty="0" smtClean="0"/>
              <a:t>and </a:t>
            </a:r>
            <a:r>
              <a:rPr lang="en-GB" sz="1600" dirty="0"/>
              <a:t>logic</a:t>
            </a:r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73302" y="3327279"/>
            <a:ext cx="1691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Artificial</a:t>
            </a:r>
          </a:p>
          <a:p>
            <a:r>
              <a:rPr lang="en-GB" sz="1600" dirty="0"/>
              <a:t>Intelligence</a:t>
            </a:r>
          </a:p>
          <a:p>
            <a:endParaRPr lang="en-GB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93" y="1411761"/>
            <a:ext cx="1322388" cy="1915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6" y="4728414"/>
            <a:ext cx="4873938" cy="1198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0243" y="2815477"/>
            <a:ext cx="102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Ontology</a:t>
            </a:r>
            <a:endParaRPr lang="en-GB" sz="1400" dirty="0"/>
          </a:p>
        </p:txBody>
      </p:sp>
      <p:sp>
        <p:nvSpPr>
          <p:cNvPr id="15" name="Rectangle 14"/>
          <p:cNvSpPr/>
          <p:nvPr/>
        </p:nvSpPr>
        <p:spPr>
          <a:xfrm>
            <a:off x="4854615" y="390015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/>
              <a:t>(</a:t>
            </a:r>
            <a:r>
              <a:rPr lang="en-GB" sz="1800" dirty="0" err="1"/>
              <a:t>forall</a:t>
            </a:r>
            <a:r>
              <a:rPr lang="en-GB" sz="1800" dirty="0"/>
              <a:t>((x </a:t>
            </a:r>
            <a:r>
              <a:rPr lang="en-GB" sz="1800" dirty="0" err="1"/>
              <a:t>FloweringPlant</a:t>
            </a:r>
            <a:r>
              <a:rPr lang="en-GB" sz="1800" dirty="0"/>
              <a:t>)) (exists((y Bloom)(z </a:t>
            </a:r>
            <a:r>
              <a:rPr lang="en-GB" sz="1800" dirty="0" err="1"/>
              <a:t>BloomColor</a:t>
            </a:r>
            <a:r>
              <a:rPr lang="en-GB" sz="1800" dirty="0"/>
              <a:t>))( and (</a:t>
            </a:r>
            <a:r>
              <a:rPr lang="en-GB" sz="1800" dirty="0" err="1"/>
              <a:t>hasPart</a:t>
            </a:r>
            <a:r>
              <a:rPr lang="en-GB" sz="1800" dirty="0"/>
              <a:t> x y)(</a:t>
            </a:r>
            <a:r>
              <a:rPr lang="en-GB" sz="1800" dirty="0" err="1"/>
              <a:t>hasCharacterisitic</a:t>
            </a:r>
            <a:r>
              <a:rPr lang="en-GB" sz="1800" dirty="0"/>
              <a:t> y z)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493" y="1503800"/>
            <a:ext cx="1304925" cy="1762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54615" y="4857842"/>
            <a:ext cx="407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Translation</a:t>
            </a:r>
            <a:r>
              <a:rPr lang="en-GB" sz="1800" dirty="0"/>
              <a:t>: every flowering plant has a bloom which is a part of it , and which has a characteristic bloom </a:t>
            </a:r>
            <a:r>
              <a:rPr lang="en-GB" sz="1800" dirty="0" err="1"/>
              <a:t>color</a:t>
            </a:r>
            <a:r>
              <a:rPr lang="en-GB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0925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2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382000" cy="762000"/>
          </a:xfrm>
        </p:spPr>
        <p:txBody>
          <a:bodyPr/>
          <a:lstStyle/>
          <a:p>
            <a:r>
              <a:rPr lang="en-GB" sz="2400" dirty="0"/>
              <a:t>The eNanoMapper </a:t>
            </a:r>
            <a:r>
              <a:rPr lang="en-GB" sz="1600" dirty="0"/>
              <a:t>-A Database and Ontology Framework for Nanomaterials Design and Safety Assessment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73" y="1199388"/>
            <a:ext cx="3010766" cy="2316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568" y="3648456"/>
            <a:ext cx="37063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Data incongruity and fragmentation often found across silos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Limited </a:t>
            </a:r>
            <a:r>
              <a:rPr lang="en-GB" sz="1600" dirty="0"/>
              <a:t>data standards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Brittle schemas are costly to change</a:t>
            </a:r>
            <a:endParaRPr lang="en-GB" sz="1600" dirty="0"/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Costly application program logic required to process data into concepts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Rigid and limited taxonomies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82" y="1344930"/>
            <a:ext cx="3220250" cy="2038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0100" y="3771567"/>
            <a:ext cx="4076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Data linkage and integration despite silos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Open global reusable data standards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Flexible changeable schemas</a:t>
            </a:r>
            <a:endParaRPr lang="en-GB" sz="1600" dirty="0"/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Highly expressive data schemas with built in rules that reflect concepts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/>
              <a:t>Rich multi-level taxonomies</a:t>
            </a:r>
          </a:p>
        </p:txBody>
      </p:sp>
    </p:spTree>
    <p:extLst>
      <p:ext uri="{BB962C8B-B14F-4D97-AF65-F5344CB8AC3E}">
        <p14:creationId xmlns:p14="http://schemas.microsoft.com/office/powerpoint/2010/main" val="17180246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04800"/>
            <a:ext cx="9143999" cy="762000"/>
          </a:xfrm>
        </p:spPr>
        <p:txBody>
          <a:bodyPr/>
          <a:lstStyle/>
          <a:p>
            <a:pPr algn="ctr"/>
            <a:r>
              <a:rPr lang="en-GB" dirty="0" smtClean="0">
                <a:latin typeface="+mn-lt"/>
              </a:rPr>
              <a:t>eNanoMapper ontologies</a:t>
            </a:r>
            <a:endParaRPr lang="en-GB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17" y="2498120"/>
            <a:ext cx="8892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1400" b="1" i="1" u="sng" dirty="0" smtClean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Table </a:t>
            </a:r>
            <a:r>
              <a:rPr lang="en-US" sz="1400" b="1" i="1" u="sng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1</a:t>
            </a:r>
            <a:r>
              <a:rPr lang="en-US" sz="1400" b="1" i="1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: Version 3 contains 21 external ontology sources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1400" b="1" i="1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  </a:t>
            </a:r>
          </a:p>
        </p:txBody>
      </p:sp>
      <p:pic>
        <p:nvPicPr>
          <p:cNvPr id="6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119" y="2894340"/>
            <a:ext cx="8148769" cy="26642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517" y="1066800"/>
            <a:ext cx="83844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Comprehensive ontology for the </a:t>
            </a:r>
            <a:r>
              <a:rPr lang="en-GB" sz="2000" dirty="0" err="1" smtClean="0"/>
              <a:t>nano</a:t>
            </a:r>
            <a:r>
              <a:rPr lang="en-GB" sz="2000" dirty="0" smtClean="0"/>
              <a:t>-safety domain, encompassing nanomaterial and all information relating to their characterization, as well as information describing relevant experimental paradigms, biological interactions, safety indications.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1474055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/>
          <p:cNvSpPr/>
          <p:nvPr/>
        </p:nvSpPr>
        <p:spPr bwMode="auto">
          <a:xfrm>
            <a:off x="2552112" y="2390775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lowchart: Connector 3"/>
          <p:cNvSpPr/>
          <p:nvPr/>
        </p:nvSpPr>
        <p:spPr bwMode="auto">
          <a:xfrm>
            <a:off x="2275887" y="2944177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lowchart: Connector 4"/>
          <p:cNvSpPr/>
          <p:nvPr/>
        </p:nvSpPr>
        <p:spPr bwMode="auto">
          <a:xfrm>
            <a:off x="2552112" y="1752600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lowchart: Connector 5"/>
          <p:cNvSpPr/>
          <p:nvPr/>
        </p:nvSpPr>
        <p:spPr bwMode="auto">
          <a:xfrm>
            <a:off x="1918700" y="3589020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lowchart: Connector 6"/>
          <p:cNvSpPr/>
          <p:nvPr/>
        </p:nvSpPr>
        <p:spPr bwMode="auto">
          <a:xfrm>
            <a:off x="2635932" y="3589020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lowchart: Connector 7"/>
          <p:cNvSpPr/>
          <p:nvPr/>
        </p:nvSpPr>
        <p:spPr bwMode="auto">
          <a:xfrm>
            <a:off x="3108372" y="2950845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287442" y="4070985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3354117" y="3510915"/>
            <a:ext cx="358140" cy="358140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5" idx="4"/>
            <a:endCxn id="3" idx="0"/>
          </p:cNvCxnSpPr>
          <p:nvPr/>
        </p:nvCxnSpPr>
        <p:spPr bwMode="auto">
          <a:xfrm>
            <a:off x="2731182" y="2110740"/>
            <a:ext cx="0" cy="2800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3" idx="4"/>
            <a:endCxn id="4" idx="0"/>
          </p:cNvCxnSpPr>
          <p:nvPr/>
        </p:nvCxnSpPr>
        <p:spPr bwMode="auto">
          <a:xfrm flipH="1">
            <a:off x="2454957" y="2748915"/>
            <a:ext cx="276225" cy="1952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3" idx="4"/>
            <a:endCxn id="8" idx="0"/>
          </p:cNvCxnSpPr>
          <p:nvPr/>
        </p:nvCxnSpPr>
        <p:spPr bwMode="auto">
          <a:xfrm>
            <a:off x="2731182" y="2748915"/>
            <a:ext cx="556260" cy="201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stCxn id="4" idx="4"/>
            <a:endCxn id="6" idx="0"/>
          </p:cNvCxnSpPr>
          <p:nvPr/>
        </p:nvCxnSpPr>
        <p:spPr bwMode="auto">
          <a:xfrm flipH="1">
            <a:off x="2097770" y="3302317"/>
            <a:ext cx="357187" cy="286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4" idx="4"/>
            <a:endCxn id="7" idx="0"/>
          </p:cNvCxnSpPr>
          <p:nvPr/>
        </p:nvCxnSpPr>
        <p:spPr bwMode="auto">
          <a:xfrm>
            <a:off x="2454957" y="3302317"/>
            <a:ext cx="360045" cy="286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8" idx="4"/>
            <a:endCxn id="7" idx="0"/>
          </p:cNvCxnSpPr>
          <p:nvPr/>
        </p:nvCxnSpPr>
        <p:spPr bwMode="auto">
          <a:xfrm flipH="1">
            <a:off x="2815002" y="3308985"/>
            <a:ext cx="472440" cy="2800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>
            <a:stCxn id="8" idx="4"/>
            <a:endCxn id="10" idx="0"/>
          </p:cNvCxnSpPr>
          <p:nvPr/>
        </p:nvCxnSpPr>
        <p:spPr bwMode="auto">
          <a:xfrm>
            <a:off x="3287442" y="3308985"/>
            <a:ext cx="245745" cy="201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>
            <a:stCxn id="10" idx="4"/>
            <a:endCxn id="9" idx="0"/>
          </p:cNvCxnSpPr>
          <p:nvPr/>
        </p:nvCxnSpPr>
        <p:spPr bwMode="auto">
          <a:xfrm flipH="1">
            <a:off x="3466512" y="3869055"/>
            <a:ext cx="66675" cy="2019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Flowchart: Connector 35"/>
          <p:cNvSpPr/>
          <p:nvPr/>
        </p:nvSpPr>
        <p:spPr bwMode="auto">
          <a:xfrm>
            <a:off x="5689355" y="1752600"/>
            <a:ext cx="358140" cy="358140"/>
          </a:xfrm>
          <a:prstGeom prst="flowChartConnector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5300735" y="2580322"/>
            <a:ext cx="358140" cy="358140"/>
          </a:xfrm>
          <a:prstGeom prst="flowChartConnector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5689355" y="3319462"/>
            <a:ext cx="358140" cy="358140"/>
          </a:xfrm>
          <a:prstGeom prst="flowChartConnector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133220" y="2586990"/>
            <a:ext cx="358140" cy="358140"/>
          </a:xfrm>
          <a:prstGeom prst="flowChartConnector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5" name="Straight Arrow Connector 44"/>
          <p:cNvCxnSpPr>
            <a:stCxn id="36" idx="4"/>
            <a:endCxn id="37" idx="0"/>
          </p:cNvCxnSpPr>
          <p:nvPr/>
        </p:nvCxnSpPr>
        <p:spPr bwMode="auto">
          <a:xfrm flipH="1">
            <a:off x="5479805" y="2110740"/>
            <a:ext cx="388620" cy="4695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/>
          <p:cNvCxnSpPr>
            <a:stCxn id="36" idx="4"/>
            <a:endCxn id="41" idx="0"/>
          </p:cNvCxnSpPr>
          <p:nvPr/>
        </p:nvCxnSpPr>
        <p:spPr bwMode="auto">
          <a:xfrm>
            <a:off x="5868425" y="2110740"/>
            <a:ext cx="443865" cy="476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>
            <a:stCxn id="37" idx="4"/>
            <a:endCxn id="39" idx="0"/>
          </p:cNvCxnSpPr>
          <p:nvPr/>
        </p:nvCxnSpPr>
        <p:spPr bwMode="auto">
          <a:xfrm>
            <a:off x="5479805" y="2938462"/>
            <a:ext cx="38862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Flowchart: Connector 62"/>
          <p:cNvSpPr/>
          <p:nvPr/>
        </p:nvSpPr>
        <p:spPr bwMode="auto">
          <a:xfrm>
            <a:off x="5275970" y="3964305"/>
            <a:ext cx="358140" cy="358140"/>
          </a:xfrm>
          <a:prstGeom prst="flowChartConnector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Flowchart: Connector 63"/>
          <p:cNvSpPr/>
          <p:nvPr/>
        </p:nvSpPr>
        <p:spPr bwMode="auto">
          <a:xfrm>
            <a:off x="6141792" y="3964305"/>
            <a:ext cx="358140" cy="358140"/>
          </a:xfrm>
          <a:prstGeom prst="flowChartConnector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5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/>
          <p:cNvCxnSpPr>
            <a:stCxn id="39" idx="4"/>
            <a:endCxn id="63" idx="0"/>
          </p:cNvCxnSpPr>
          <p:nvPr/>
        </p:nvCxnSpPr>
        <p:spPr bwMode="auto">
          <a:xfrm flipH="1">
            <a:off x="5455040" y="3677602"/>
            <a:ext cx="413385" cy="286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39" idx="4"/>
            <a:endCxn id="64" idx="0"/>
          </p:cNvCxnSpPr>
          <p:nvPr/>
        </p:nvCxnSpPr>
        <p:spPr bwMode="auto">
          <a:xfrm>
            <a:off x="5868425" y="3677602"/>
            <a:ext cx="452437" cy="286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0" y="368617"/>
            <a:ext cx="9143999" cy="762000"/>
          </a:xfrm>
        </p:spPr>
        <p:txBody>
          <a:bodyPr/>
          <a:lstStyle/>
          <a:p>
            <a:pPr algn="ctr"/>
            <a:r>
              <a:rPr lang="en-US" altLang="zh-CN" i="1" dirty="0">
                <a:latin typeface="Calibri" panose="020F0502020204030204" pitchFamily="34" charset="0"/>
              </a:rPr>
              <a:t>The slimming procedure of the </a:t>
            </a:r>
            <a:r>
              <a:rPr lang="en-US" altLang="zh-CN" i="1" dirty="0" err="1">
                <a:latin typeface="Calibri" panose="020F0502020204030204" pitchFamily="34" charset="0"/>
              </a:rPr>
              <a:t>eNM</a:t>
            </a:r>
            <a:r>
              <a:rPr lang="en-US" altLang="zh-CN" i="1" dirty="0">
                <a:latin typeface="Calibri" panose="020F0502020204030204" pitchFamily="34" charset="0"/>
              </a:rPr>
              <a:t> ontology</a:t>
            </a:r>
            <a:endParaRPr lang="en-GB" dirty="0">
              <a:latin typeface="+mn-lt"/>
            </a:endParaRPr>
          </a:p>
        </p:txBody>
      </p:sp>
      <p:cxnSp>
        <p:nvCxnSpPr>
          <p:cNvPr id="17" name="直接箭头连接符 16"/>
          <p:cNvCxnSpPr>
            <a:stCxn id="37" idx="3"/>
          </p:cNvCxnSpPr>
          <p:nvPr/>
        </p:nvCxnSpPr>
        <p:spPr bwMode="auto">
          <a:xfrm flipH="1">
            <a:off x="5018729" y="2886014"/>
            <a:ext cx="334454" cy="559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2248153" y="4726424"/>
            <a:ext cx="136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O</a:t>
            </a:r>
            <a:r>
              <a:rPr lang="en-GB" sz="1800" dirty="0" smtClean="0"/>
              <a:t>ntology a</a:t>
            </a:r>
            <a:endParaRPr lang="en-GB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5353183" y="4727123"/>
            <a:ext cx="136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O</a:t>
            </a:r>
            <a:r>
              <a:rPr lang="en-GB" sz="1800" dirty="0" smtClean="0"/>
              <a:t>ntology b</a:t>
            </a:r>
            <a:endParaRPr lang="en-GB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20862" y="4332058"/>
            <a:ext cx="214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The </a:t>
            </a:r>
            <a:r>
              <a:rPr lang="en-GB" sz="1800" dirty="0" err="1" smtClean="0"/>
              <a:t>eNM</a:t>
            </a:r>
            <a:r>
              <a:rPr lang="en-GB" sz="1800" dirty="0" smtClean="0"/>
              <a:t> Ontology</a:t>
            </a:r>
            <a:endParaRPr lang="en-GB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5985" y="1403418"/>
            <a:ext cx="41148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Split up source ontologies into “minimal units” for each different part of the domain covered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Sort out duplication by removing entities from one of the ontologies’ relevant modules </a:t>
            </a:r>
            <a:endParaRPr lang="en-GB" sz="1600" dirty="0" smtClean="0"/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/>
              <a:t>Import </a:t>
            </a:r>
            <a:r>
              <a:rPr lang="en-GB" sz="1600" dirty="0"/>
              <a:t>these minimal units back into a fully assembled ontology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GB" sz="1600" dirty="0" smtClean="0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1600" dirty="0" smtClean="0"/>
              <a:t>Automated </a:t>
            </a:r>
            <a:r>
              <a:rPr lang="en-GB" sz="1600" dirty="0"/>
              <a:t>so that it can be done over and over with source ontology releases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551202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7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9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0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2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3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5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6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1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2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0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2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6" grpId="0" animBg="1"/>
      <p:bldP spid="37" grpId="0" animBg="1"/>
      <p:bldP spid="39" grpId="0" animBg="1"/>
      <p:bldP spid="39" grpId="1" animBg="1"/>
      <p:bldP spid="39" grpId="2" animBg="1"/>
      <p:bldP spid="41" grpId="0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2" grpId="0"/>
      <p:bldP spid="2" grpId="1"/>
      <p:bldP spid="32" grpId="0"/>
      <p:bldP spid="32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96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6790" y="5619095"/>
            <a:ext cx="34651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 3.0</a:t>
            </a:r>
          </a:p>
          <a:p>
            <a:pPr algn="ctr"/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Totally 8407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classes,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73990 </a:t>
            </a: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Axioms</a:t>
            </a:r>
            <a:r>
              <a:rPr 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9018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pPr algn="ctr"/>
            <a:r>
              <a:rPr lang="en-GB" dirty="0">
                <a:latin typeface="+mn-lt"/>
              </a:rPr>
              <a:t>Browsing the eNanoMapper Ontology</a:t>
            </a:r>
          </a:p>
        </p:txBody>
      </p:sp>
      <p:sp>
        <p:nvSpPr>
          <p:cNvPr id="4" name="Shape 9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1C3D"/>
              </a:buClr>
              <a:buSzPct val="25000"/>
              <a:buFont typeface="Verdana"/>
              <a:buNone/>
            </a:pP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Online</a:t>
            </a: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25000"/>
              <a:buFont typeface="Verdana"/>
              <a:buNone/>
            </a:pP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Three main ontology repositories: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</a:pPr>
            <a:r>
              <a:rPr lang="en-US" sz="2000" b="0" i="0" u="none" strike="noStrike" cap="none" dirty="0" err="1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BioPortal</a:t>
            </a: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2"/>
              </a:rPr>
              <a:t>http://bioportal.bioontology.org/ontologies/ENM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</a:pP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Aber-OWL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3"/>
              </a:rPr>
              <a:t>http://aber-owl.net/ontology/ENM</a:t>
            </a: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</a:pP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Ontology Lookup Service (OLS)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4"/>
              </a:rPr>
              <a:t>http://www.ebi.ac.uk/ols/beta/ontologies/enm</a:t>
            </a: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 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None/>
            </a:pPr>
            <a:endParaRPr sz="2000" b="0" i="0" u="none" strike="noStrike" cap="none" dirty="0">
              <a:solidFill>
                <a:srgbClr val="001C3D"/>
              </a:solidFill>
              <a:latin typeface="+mn-lt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25000"/>
              <a:buFont typeface="Verdana"/>
              <a:buNone/>
            </a:pP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Locally</a:t>
            </a: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•"/>
            </a:pP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Protégé </a:t>
            </a:r>
            <a:r>
              <a:rPr lang="en-US" sz="2000" b="0" i="0" u="sng" strike="noStrike" cap="none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5"/>
              </a:rPr>
              <a:t>http://protege.stanford.edu/</a:t>
            </a:r>
            <a:r>
              <a:rPr lang="en-US" sz="20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 </a:t>
            </a: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</a:pPr>
            <a:r>
              <a:rPr lang="en-US" sz="16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Open from local .owl file</a:t>
            </a: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001C3D"/>
              </a:buClr>
              <a:buSzPct val="100000"/>
              <a:buFont typeface="Verdana"/>
              <a:buChar char="–"/>
            </a:pPr>
            <a:r>
              <a:rPr lang="en-US" sz="1600" b="0" i="0" u="none" strike="noStrike" cap="none" dirty="0">
                <a:solidFill>
                  <a:srgbClr val="001C3D"/>
                </a:solidFill>
                <a:latin typeface="+mn-lt"/>
                <a:ea typeface="Verdana"/>
                <a:cs typeface="Verdana"/>
                <a:sym typeface="Verdana"/>
              </a:rPr>
              <a:t>Open from URL </a:t>
            </a:r>
          </a:p>
        </p:txBody>
      </p:sp>
      <p:pic>
        <p:nvPicPr>
          <p:cNvPr id="7" name="Shape 1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85737"/>
            <a:ext cx="9144000" cy="6672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61380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2000"/>
          </a:xfrm>
        </p:spPr>
        <p:txBody>
          <a:bodyPr/>
          <a:lstStyle/>
          <a:p>
            <a:pPr algn="ctr"/>
            <a:r>
              <a:rPr lang="en-GB" dirty="0" smtClean="0">
                <a:latin typeface="+mn-lt"/>
              </a:rPr>
              <a:t>Data Sharing &amp; Reuse</a:t>
            </a:r>
            <a:endParaRPr lang="en-GB" dirty="0">
              <a:latin typeface="+mn-lt"/>
            </a:endParaRPr>
          </a:p>
        </p:txBody>
      </p:sp>
      <p:pic>
        <p:nvPicPr>
          <p:cNvPr id="9" name="gpM_rnQBCr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46667"/>
            <a:ext cx="9144000" cy="60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583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2578"/>
            <a:ext cx="9144000" cy="762000"/>
          </a:xfrm>
        </p:spPr>
        <p:txBody>
          <a:bodyPr/>
          <a:lstStyle/>
          <a:p>
            <a:pPr algn="ctr"/>
            <a:r>
              <a:rPr lang="en-GB" sz="4400" b="1" dirty="0" smtClean="0"/>
              <a:t>Thank You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0360275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EMBL-EBI_slide_template_July_2015.potx</Template>
  <TotalTime>4805</TotalTime>
  <Words>314</Words>
  <Application>Microsoft Office PowerPoint</Application>
  <PresentationFormat>On-screen Show (4:3)</PresentationFormat>
  <Paragraphs>56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MS PGothic</vt:lpstr>
      <vt:lpstr>Arial</vt:lpstr>
      <vt:lpstr>Calibri</vt:lpstr>
      <vt:lpstr>HelveticaNeueLT Pro 35 Th</vt:lpstr>
      <vt:lpstr>HelveticaNeueLT Pro 45 Lt</vt:lpstr>
      <vt:lpstr>Times</vt:lpstr>
      <vt:lpstr>Verdana</vt:lpstr>
      <vt:lpstr>EMBL-EBI_slide_template_July_2015</vt:lpstr>
      <vt:lpstr>1_Leere Präsentation</vt:lpstr>
      <vt:lpstr>The eNanoMapper Ontology</vt:lpstr>
      <vt:lpstr>What is an ontology?</vt:lpstr>
      <vt:lpstr>The eNanoMapper -A Database and Ontology Framework for Nanomaterials Design and Safety Assessment  </vt:lpstr>
      <vt:lpstr>eNanoMapper ontologies</vt:lpstr>
      <vt:lpstr>The slimming procedure of the eNM ontology</vt:lpstr>
      <vt:lpstr>PowerPoint Presentation</vt:lpstr>
      <vt:lpstr>Browsing the eNanoMapper Ontology</vt:lpstr>
      <vt:lpstr>Data Sharing &amp; Reuse</vt:lpstr>
      <vt:lpstr>Thank You</vt:lpstr>
    </vt:vector>
  </TitlesOfParts>
  <Company>EBI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Now and in the Future</dc:title>
  <dc:creator>Spencer Phillips</dc:creator>
  <cp:lastModifiedBy>Jiakang Chang</cp:lastModifiedBy>
  <cp:revision>208</cp:revision>
  <dcterms:created xsi:type="dcterms:W3CDTF">2012-11-02T14:35:31Z</dcterms:created>
  <dcterms:modified xsi:type="dcterms:W3CDTF">2016-06-08T13:01:06Z</dcterms:modified>
</cp:coreProperties>
</file>